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1" r:id="rId7"/>
    <p:sldId id="262" r:id="rId8"/>
    <p:sldId id="263" r:id="rId9"/>
    <p:sldId id="269" r:id="rId10"/>
    <p:sldId id="273" r:id="rId11"/>
    <p:sldId id="274" r:id="rId12"/>
    <p:sldId id="270" r:id="rId13"/>
    <p:sldId id="276" r:id="rId14"/>
    <p:sldId id="275" r:id="rId15"/>
    <p:sldId id="271" r:id="rId16"/>
    <p:sldId id="265" r:id="rId17"/>
    <p:sldId id="272" r:id="rId18"/>
    <p:sldId id="26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81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4034"/>
    <a:srgbClr val="1B1A16"/>
    <a:srgbClr val="877247"/>
    <a:srgbClr val="B3B6C5"/>
    <a:srgbClr val="68ADAD"/>
    <a:srgbClr val="9B8456"/>
    <a:srgbClr val="6FB05D"/>
    <a:srgbClr val="BCBDB7"/>
    <a:srgbClr val="2E3349"/>
    <a:srgbClr val="8895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96"/>
      </p:cViewPr>
      <p:guideLst>
        <p:guide orient="horz" pos="2160"/>
        <p:guide pos="3840"/>
        <p:guide orient="horz" pos="3181"/>
        <p:guide orient="horz" pos="9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0709515-9060-42D4-A650-FD99DE9B4AD1}"/>
              </a:ext>
            </a:extLst>
          </p:cNvPr>
          <p:cNvGrpSpPr/>
          <p:nvPr/>
        </p:nvGrpSpPr>
        <p:grpSpPr>
          <a:xfrm>
            <a:off x="1134433" y="-219075"/>
            <a:ext cx="9942183" cy="7296150"/>
            <a:chOff x="1134433" y="-219075"/>
            <a:chExt cx="9942183" cy="729615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0BCDF71-5A47-4C91-920E-8D54D40023C1}"/>
                </a:ext>
              </a:extLst>
            </p:cNvPr>
            <p:cNvSpPr/>
            <p:nvPr/>
          </p:nvSpPr>
          <p:spPr>
            <a:xfrm>
              <a:off x="1134433" y="1"/>
              <a:ext cx="9942183" cy="6857999"/>
            </a:xfrm>
            <a:custGeom>
              <a:avLst/>
              <a:gdLst>
                <a:gd name="connsiteX0" fmla="*/ 3429000 w 9942183"/>
                <a:gd name="connsiteY0" fmla="*/ 0 h 6857999"/>
                <a:gd name="connsiteX1" fmla="*/ 6513184 w 9942183"/>
                <a:gd name="connsiteY1" fmla="*/ 0 h 6857999"/>
                <a:gd name="connsiteX2" fmla="*/ 9942183 w 9942183"/>
                <a:gd name="connsiteY2" fmla="*/ 3429000 h 6857999"/>
                <a:gd name="connsiteX3" fmla="*/ 6513184 w 9942183"/>
                <a:gd name="connsiteY3" fmla="*/ 6857999 h 6857999"/>
                <a:gd name="connsiteX4" fmla="*/ 3429000 w 9942183"/>
                <a:gd name="connsiteY4" fmla="*/ 6857999 h 6857999"/>
                <a:gd name="connsiteX5" fmla="*/ 0 w 9942183"/>
                <a:gd name="connsiteY5" fmla="*/ 342900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42183" h="6857999">
                  <a:moveTo>
                    <a:pt x="3429000" y="0"/>
                  </a:moveTo>
                  <a:lnTo>
                    <a:pt x="6513184" y="0"/>
                  </a:lnTo>
                  <a:lnTo>
                    <a:pt x="9942183" y="3429000"/>
                  </a:lnTo>
                  <a:lnTo>
                    <a:pt x="6513184" y="6857999"/>
                  </a:lnTo>
                  <a:lnTo>
                    <a:pt x="3429000" y="6857999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9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신규 캐릭터 기획</a:t>
              </a: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1FA05B2-AADD-48CC-BBBB-6C43013468B7}"/>
                </a:ext>
              </a:extLst>
            </p:cNvPr>
            <p:cNvSpPr/>
            <p:nvPr/>
          </p:nvSpPr>
          <p:spPr>
            <a:xfrm rot="2700000">
              <a:off x="2447924" y="-219075"/>
              <a:ext cx="7296150" cy="7296150"/>
            </a:xfrm>
            <a:custGeom>
              <a:avLst/>
              <a:gdLst>
                <a:gd name="connsiteX0" fmla="*/ 2408361 w 7296150"/>
                <a:gd name="connsiteY0" fmla="*/ 38451 h 7296150"/>
                <a:gd name="connsiteX1" fmla="*/ 2446812 w 7296150"/>
                <a:gd name="connsiteY1" fmla="*/ 0 h 7296150"/>
                <a:gd name="connsiteX2" fmla="*/ 7296150 w 7296150"/>
                <a:gd name="connsiteY2" fmla="*/ 0 h 7296150"/>
                <a:gd name="connsiteX3" fmla="*/ 7296150 w 7296150"/>
                <a:gd name="connsiteY3" fmla="*/ 4849338 h 7296150"/>
                <a:gd name="connsiteX4" fmla="*/ 7257699 w 7296150"/>
                <a:gd name="connsiteY4" fmla="*/ 4887789 h 7296150"/>
                <a:gd name="connsiteX5" fmla="*/ 7257699 w 7296150"/>
                <a:gd name="connsiteY5" fmla="*/ 38451 h 7296150"/>
                <a:gd name="connsiteX6" fmla="*/ 0 w 7296150"/>
                <a:gd name="connsiteY6" fmla="*/ 2446812 h 7296150"/>
                <a:gd name="connsiteX7" fmla="*/ 38451 w 7296150"/>
                <a:gd name="connsiteY7" fmla="*/ 2408361 h 7296150"/>
                <a:gd name="connsiteX8" fmla="*/ 38451 w 7296150"/>
                <a:gd name="connsiteY8" fmla="*/ 7257699 h 7296150"/>
                <a:gd name="connsiteX9" fmla="*/ 4887789 w 7296150"/>
                <a:gd name="connsiteY9" fmla="*/ 7257699 h 7296150"/>
                <a:gd name="connsiteX10" fmla="*/ 4849338 w 7296150"/>
                <a:gd name="connsiteY10" fmla="*/ 7296150 h 7296150"/>
                <a:gd name="connsiteX11" fmla="*/ 0 w 7296150"/>
                <a:gd name="connsiteY11" fmla="*/ 7296150 h 729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96150" h="7296150">
                  <a:moveTo>
                    <a:pt x="2408361" y="38451"/>
                  </a:moveTo>
                  <a:lnTo>
                    <a:pt x="2446812" y="0"/>
                  </a:lnTo>
                  <a:lnTo>
                    <a:pt x="7296150" y="0"/>
                  </a:lnTo>
                  <a:lnTo>
                    <a:pt x="7296150" y="4849338"/>
                  </a:lnTo>
                  <a:lnTo>
                    <a:pt x="7257699" y="4887789"/>
                  </a:lnTo>
                  <a:lnTo>
                    <a:pt x="7257699" y="38451"/>
                  </a:lnTo>
                  <a:close/>
                  <a:moveTo>
                    <a:pt x="0" y="2446812"/>
                  </a:moveTo>
                  <a:lnTo>
                    <a:pt x="38451" y="2408361"/>
                  </a:lnTo>
                  <a:lnTo>
                    <a:pt x="38451" y="7257699"/>
                  </a:lnTo>
                  <a:lnTo>
                    <a:pt x="4887789" y="7257699"/>
                  </a:lnTo>
                  <a:lnTo>
                    <a:pt x="4849338" y="7296150"/>
                  </a:lnTo>
                  <a:lnTo>
                    <a:pt x="0" y="729615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2" descr="게임성과 BM모델이 반비례! - 가디언 테일즈">
            <a:extLst>
              <a:ext uri="{FF2B5EF4-FFF2-40B4-BE49-F238E27FC236}">
                <a16:creationId xmlns:a16="http://schemas.microsoft.com/office/drawing/2014/main" id="{201A3E77-D572-487A-8113-D321C59D8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4" y="261938"/>
            <a:ext cx="47625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142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보유 능력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6" y="1529451"/>
            <a:ext cx="5121084" cy="362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664897"/>
            <a:ext cx="3623094" cy="380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가능 장비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공격력도 높지만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수치가 함께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붙는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착용하여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탱킹에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더욱 힘을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 수 있도록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공격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공격은 공격 시 마다 앞으로 전진하여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 범위 안으로 들어올 수 있게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탱커의 필수 스킬인 범위 도발을 주어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적을 도발하여 아군의 피해를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덜어줄 수 있게 구성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092176" y="1961901"/>
            <a:ext cx="2984500" cy="6733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906438" y="177616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2666751"/>
            <a:ext cx="2984500" cy="5844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248101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2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보유 능력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6" y="1529451"/>
            <a:ext cx="5121084" cy="362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664897"/>
            <a:ext cx="3623094" cy="2831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지속성 캐릭터와의 연계기가 이어지기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쉽게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능력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팀원을 지키려는 스토리에 알맞게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살아있는 팀원의 수에 비례하여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오래 버틸 수 있게 설계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3254395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308109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092176" y="4178320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06438" y="400502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97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전용 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7DB83-4DEF-4E98-A2E0-463B33AC7485}"/>
              </a:ext>
            </a:extLst>
          </p:cNvPr>
          <p:cNvSpPr txBox="1"/>
          <p:nvPr/>
        </p:nvSpPr>
        <p:spPr>
          <a:xfrm>
            <a:off x="974916" y="1664897"/>
            <a:ext cx="3623094" cy="601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종류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무기에는 잘 붙지 않는 옵션인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감소가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탱커에게는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잘 어울리는 옵션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건틀렛으로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옵션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공격력옵션을 최소화 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강인함에 관련된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옵션을 극대화 하여 탱커에 알맞게끔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효과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탱커들과 똑같은 범위의 도발을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강화 시켜 도발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탱커로서의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입지를 다질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4. 5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부가 옵션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얻는 옵션을 방어력으로 설정하여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하며 더 단단한 탱커로 발돋움 가능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608DE4DC-C7B2-4130-811D-98745C7FB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9451"/>
            <a:ext cx="5273615" cy="3817800"/>
          </a:xfrm>
          <a:prstGeom prst="rect">
            <a:avLst/>
          </a:prstGeom>
        </p:spPr>
      </p:pic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43F6C39A-192D-4988-8E15-9505468215A3}"/>
              </a:ext>
            </a:extLst>
          </p:cNvPr>
          <p:cNvSpPr/>
          <p:nvPr/>
        </p:nvSpPr>
        <p:spPr>
          <a:xfrm>
            <a:off x="6718301" y="2139950"/>
            <a:ext cx="520700" cy="276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6F7126-97BD-43B7-A834-9A3C4664949E}"/>
              </a:ext>
            </a:extLst>
          </p:cNvPr>
          <p:cNvSpPr/>
          <p:nvPr/>
        </p:nvSpPr>
        <p:spPr>
          <a:xfrm>
            <a:off x="6477579" y="183767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D280C586-D5AD-4D03-87B1-6C37E1DC09E2}"/>
              </a:ext>
            </a:extLst>
          </p:cNvPr>
          <p:cNvSpPr/>
          <p:nvPr/>
        </p:nvSpPr>
        <p:spPr>
          <a:xfrm>
            <a:off x="6197600" y="2432050"/>
            <a:ext cx="2435859" cy="125603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B01E0F-EB6B-4CF7-B474-D755269108DB}"/>
              </a:ext>
            </a:extLst>
          </p:cNvPr>
          <p:cNvSpPr/>
          <p:nvPr/>
        </p:nvSpPr>
        <p:spPr>
          <a:xfrm>
            <a:off x="5956908" y="222345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834F612-B75C-4C04-9C05-3E8132C929D7}"/>
              </a:ext>
            </a:extLst>
          </p:cNvPr>
          <p:cNvSpPr/>
          <p:nvPr/>
        </p:nvSpPr>
        <p:spPr>
          <a:xfrm>
            <a:off x="6197600" y="3703956"/>
            <a:ext cx="2435859" cy="541814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546185-B927-4B92-8BA9-D488FAD8D665}"/>
              </a:ext>
            </a:extLst>
          </p:cNvPr>
          <p:cNvSpPr/>
          <p:nvPr/>
        </p:nvSpPr>
        <p:spPr>
          <a:xfrm>
            <a:off x="5956907" y="348742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FBDB60E3-244F-446B-8E51-CFD584F585DE}"/>
              </a:ext>
            </a:extLst>
          </p:cNvPr>
          <p:cNvSpPr/>
          <p:nvPr/>
        </p:nvSpPr>
        <p:spPr>
          <a:xfrm>
            <a:off x="6207947" y="4261646"/>
            <a:ext cx="2435859" cy="28416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95F982-4D1F-4674-9E50-C721329A9450}"/>
              </a:ext>
            </a:extLst>
          </p:cNvPr>
          <p:cNvSpPr/>
          <p:nvPr/>
        </p:nvSpPr>
        <p:spPr>
          <a:xfrm>
            <a:off x="5994401" y="404511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전용 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7DB83-4DEF-4E98-A2E0-463B33AC7485}"/>
              </a:ext>
            </a:extLst>
          </p:cNvPr>
          <p:cNvSpPr txBox="1"/>
          <p:nvPr/>
        </p:nvSpPr>
        <p:spPr>
          <a:xfrm>
            <a:off x="974916" y="1664897"/>
            <a:ext cx="3623094" cy="315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4. 5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부가 옵션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얻는 옵션을 방어력으로 설정하여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하며 더 단단한 탱커로 발돋움 가능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보조 옵션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 충전 옵션을 주어 짧은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스킬을 더 자주 사용하게 만들어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근접한 적의 공격을 자주 끊을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608DE4DC-C7B2-4130-811D-98745C7FB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9451"/>
            <a:ext cx="5273615" cy="3817800"/>
          </a:xfrm>
          <a:prstGeom prst="rect">
            <a:avLst/>
          </a:prstGeom>
        </p:spPr>
      </p:pic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FBDB60E3-244F-446B-8E51-CFD584F585DE}"/>
              </a:ext>
            </a:extLst>
          </p:cNvPr>
          <p:cNvSpPr/>
          <p:nvPr/>
        </p:nvSpPr>
        <p:spPr>
          <a:xfrm>
            <a:off x="6207947" y="4261646"/>
            <a:ext cx="2435859" cy="28416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95F982-4D1F-4674-9E50-C721329A9450}"/>
              </a:ext>
            </a:extLst>
          </p:cNvPr>
          <p:cNvSpPr/>
          <p:nvPr/>
        </p:nvSpPr>
        <p:spPr>
          <a:xfrm>
            <a:off x="5994401" y="404511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E39D5AAA-0B30-4B7F-ABC6-84F2256B2583}"/>
              </a:ext>
            </a:extLst>
          </p:cNvPr>
          <p:cNvSpPr/>
          <p:nvPr/>
        </p:nvSpPr>
        <p:spPr>
          <a:xfrm>
            <a:off x="6197601" y="4601837"/>
            <a:ext cx="2446206" cy="448001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908E3A-9881-4FAC-AFB0-21727317D017}"/>
              </a:ext>
            </a:extLst>
          </p:cNvPr>
          <p:cNvSpPr/>
          <p:nvPr/>
        </p:nvSpPr>
        <p:spPr>
          <a:xfrm>
            <a:off x="5984054" y="438530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592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전용 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7DB83-4DEF-4E98-A2E0-463B33AC7485}"/>
              </a:ext>
            </a:extLst>
          </p:cNvPr>
          <p:cNvSpPr txBox="1"/>
          <p:nvPr/>
        </p:nvSpPr>
        <p:spPr>
          <a:xfrm>
            <a:off x="974916" y="1664897"/>
            <a:ext cx="3623094" cy="2738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카운터 </a:t>
            </a:r>
            <a:r>
              <a:rPr lang="ko-KR" altLang="en-US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앞장서서 넓은 범위의 도발을 하지만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후방 구역에 있는 원거리 딜러의 보호는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상대적으로 힘들기 때문에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후방에 침투하여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공격하는 캐릭터의 경우에는 먼저 원거리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딜러들을 정리한 뒤 탱커 캐릭터를 공격하기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때문에 상대적으로 취약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4D5F39-96D4-42F0-947D-33B8D04DC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9451"/>
            <a:ext cx="5575954" cy="4036676"/>
          </a:xfrm>
          <a:prstGeom prst="rect">
            <a:avLst/>
          </a:prstGeom>
        </p:spPr>
      </p:pic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21E23A28-15CF-4CD9-B038-D5C5078C0F63}"/>
              </a:ext>
            </a:extLst>
          </p:cNvPr>
          <p:cNvSpPr/>
          <p:nvPr/>
        </p:nvSpPr>
        <p:spPr>
          <a:xfrm>
            <a:off x="6215567" y="4754470"/>
            <a:ext cx="2638873" cy="47284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79E1DF8-1F2C-49C3-AB33-724E5AE37FA0}"/>
              </a:ext>
            </a:extLst>
          </p:cNvPr>
          <p:cNvSpPr/>
          <p:nvPr/>
        </p:nvSpPr>
        <p:spPr>
          <a:xfrm>
            <a:off x="6002021" y="4537936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40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747129" y="2035219"/>
            <a:ext cx="4714994" cy="2085976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3286670" y="5058464"/>
            <a:ext cx="5633048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오른손 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대상에게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스탭을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내딛으며 빠르게 공격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 스트레이트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제자리에 멈춰 공격 대상에게 공격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180885" y="184948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561391" y="184948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912" y="1698545"/>
            <a:ext cx="4797425" cy="318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35467" y="5058464"/>
            <a:ext cx="533831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스킬 공격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어퍼컷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오른팔을 아래에서 위로 크게 휘둘러 적을 가격</a:t>
            </a:r>
          </a:p>
        </p:txBody>
      </p:sp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공격 모션</a:t>
            </a:r>
          </a:p>
        </p:txBody>
      </p:sp>
      <p:pic>
        <p:nvPicPr>
          <p:cNvPr id="2054" name="Picture 6" descr="https://static.wikia.nocookie.net/devilmaycry/images/5/56/BalRI.gif/revision/latest?cb=2019031514282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698" y="2239895"/>
            <a:ext cx="4221672" cy="2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21321" y="5060951"/>
            <a:ext cx="614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 공격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에어본으로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띄운 적을 왼손으로 다시 쳐 올린 후 내려찍으며 착지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635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832122" y="1529451"/>
            <a:ext cx="4218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정면의 모든 적들을 도발 하여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팀의 원거리 딜러를 안전하게 보호하는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탱커의 역할에 가장 충실한 탱커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Picture 4" descr="Imatge">
            <a:extLst>
              <a:ext uri="{FF2B5EF4-FFF2-40B4-BE49-F238E27FC236}">
                <a16:creationId xmlns:a16="http://schemas.microsoft.com/office/drawing/2014/main" id="{43D0B39D-020E-4C8E-83E5-0695EB22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81" b="99757" l="10000" r="90000">
                        <a14:foregroundMark x1="47818" y1="13835" x2="49091" y2="9223"/>
                        <a14:foregroundMark x1="49091" y1="11650" x2="50545" y2="10680"/>
                        <a14:foregroundMark x1="47818" y1="58252" x2="34545" y2="99757"/>
                        <a14:foregroundMark x1="48000" y1="62379" x2="38909" y2="99757"/>
                        <a14:foregroundMark x1="57818" y1="60437" x2="61455" y2="98058"/>
                        <a14:foregroundMark x1="46545" y1="10194" x2="46545" y2="10194"/>
                        <a14:foregroundMark x1="46182" y1="11893" x2="46182" y2="11893"/>
                        <a14:backgroundMark x1="40182" y1="15534" x2="14545" y2="42718"/>
                        <a14:backgroundMark x1="71636" y1="44903" x2="70000" y2="84709"/>
                        <a14:backgroundMark x1="32727" y1="63592" x2="22000" y2="81553"/>
                        <a14:backgroundMark x1="58909" y1="18204" x2="58909" y2="18204"/>
                        <a14:backgroundMark x1="49273" y1="94175" x2="49273" y2="94175"/>
                        <a14:backgroundMark x1="49636" y1="84709" x2="49636" y2="84709"/>
                        <a14:backgroundMark x1="49636" y1="83738" x2="49636" y2="83738"/>
                        <a14:backgroundMark x1="70545" y1="97087" x2="72364" y2="98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" y="1520779"/>
            <a:ext cx="7117253" cy="53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098382"/>
              </p:ext>
            </p:extLst>
          </p:nvPr>
        </p:nvGraphicFramePr>
        <p:xfrm>
          <a:off x="1533493" y="1520760"/>
          <a:ext cx="9125014" cy="1942744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794759">
                  <a:extLst>
                    <a:ext uri="{9D8B030D-6E8A-4147-A177-3AD203B41FA5}">
                      <a16:colId xmlns:a16="http://schemas.microsoft.com/office/drawing/2014/main" val="3869251634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58657642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4258057940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3842549266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1582070661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1715297955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129286334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2517843072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1168888738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47500834"/>
                    </a:ext>
                  </a:extLst>
                </a:gridCol>
              </a:tblGrid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탱커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원거리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탱커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 </a:t>
                      </a:r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원거리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합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2833176411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307207249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373490792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1838861569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3679422010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1954085656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3890037589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합</a:t>
                      </a: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54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227837518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87881" y="4161693"/>
            <a:ext cx="6016239" cy="13388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성은 속성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포지션 별로 어느정도 균형이 맞지만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아직 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성은 균형이 맞지 않는 상태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특히 화 속성과 지 속성이 포지션 불균형이 심함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유니크 영웅 풀 분석</a:t>
            </a:r>
          </a:p>
        </p:txBody>
      </p:sp>
    </p:spTree>
    <p:extLst>
      <p:ext uri="{BB962C8B-B14F-4D97-AF65-F5344CB8AC3E}">
        <p14:creationId xmlns:p14="http://schemas.microsoft.com/office/powerpoint/2010/main" val="387329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45977" y="6110245"/>
            <a:ext cx="570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5" y="1529450"/>
            <a:ext cx="3966609" cy="39957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업데이트 순서 분석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864099"/>
              </p:ext>
            </p:extLst>
          </p:nvPr>
        </p:nvGraphicFramePr>
        <p:xfrm>
          <a:off x="7316084" y="1520825"/>
          <a:ext cx="1629938" cy="3995776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814969">
                  <a:extLst>
                    <a:ext uri="{9D8B030D-6E8A-4147-A177-3AD203B41FA5}">
                      <a16:colId xmlns:a16="http://schemas.microsoft.com/office/drawing/2014/main" val="2360379768"/>
                    </a:ext>
                  </a:extLst>
                </a:gridCol>
                <a:gridCol w="814969">
                  <a:extLst>
                    <a:ext uri="{9D8B030D-6E8A-4147-A177-3AD203B41FA5}">
                      <a16:colId xmlns:a16="http://schemas.microsoft.com/office/drawing/2014/main" val="320349119"/>
                    </a:ext>
                  </a:extLst>
                </a:gridCol>
              </a:tblGrid>
              <a:tr h="24973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업데이트 순서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028621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화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363965755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무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원거리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93253820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수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원거리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99090005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암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탱커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764171371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전사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560440491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화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904711925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광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탱커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3659861285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수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원거리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409870491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암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2285511887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365692141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광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157322895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화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563685903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무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원거리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82014932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수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4251685045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암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 err="1">
                          <a:effectLst/>
                        </a:rPr>
                        <a:t>지원가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2946696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0723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63655" y="1543746"/>
            <a:ext cx="1447799" cy="14477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81625" y="1514557"/>
            <a:ext cx="1447799" cy="14477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483169" y="1528074"/>
            <a:ext cx="1447799" cy="14477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14160" y="3606324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2130" y="3606324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64401" y="3606323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93634" y="5293138"/>
            <a:ext cx="7205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 중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포지션은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탱커가 출시 된다면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덱에서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기용이 많이 될 것으로 예상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탱커 군 분석</a:t>
            </a:r>
          </a:p>
        </p:txBody>
      </p:sp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4" y="2090551"/>
            <a:ext cx="4763165" cy="26768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0659" y="5058464"/>
            <a:ext cx="343068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육체적으로 강력해 보이는 외모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과하다 싶을 수준의 근육질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6" name="Picture 4" descr="Imat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591" y="2090550"/>
            <a:ext cx="3573530" cy="2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외형 모티브</a:t>
            </a:r>
          </a:p>
        </p:txBody>
      </p:sp>
    </p:spTree>
    <p:extLst>
      <p:ext uri="{BB962C8B-B14F-4D97-AF65-F5344CB8AC3E}">
        <p14:creationId xmlns:p14="http://schemas.microsoft.com/office/powerpoint/2010/main" val="68187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성격 모티브</a:t>
            </a:r>
          </a:p>
        </p:txBody>
      </p:sp>
      <p:pic>
        <p:nvPicPr>
          <p:cNvPr id="2050" name="Picture 2" descr="완전호로화 쿠로사키 이치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528762"/>
            <a:ext cx="5448300" cy="351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71850" y="5053440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자신의 동료를 지키기 위해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무모할 정도로 모든 것을 포기 할 수 있는 성격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943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외형</a:t>
            </a:r>
          </a:p>
        </p:txBody>
      </p:sp>
      <p:pic>
        <p:nvPicPr>
          <p:cNvPr id="6" name="Picture 4" descr="Imat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81" b="99757" l="10000" r="90000">
                        <a14:foregroundMark x1="47818" y1="13835" x2="49091" y2="9223"/>
                        <a14:foregroundMark x1="49091" y1="11650" x2="50545" y2="10680"/>
                        <a14:foregroundMark x1="47818" y1="58252" x2="34545" y2="99757"/>
                        <a14:foregroundMark x1="48000" y1="62379" x2="38909" y2="99757"/>
                        <a14:foregroundMark x1="57818" y1="60437" x2="61455" y2="98058"/>
                        <a14:foregroundMark x1="46545" y1="10194" x2="46545" y2="10194"/>
                        <a14:foregroundMark x1="46182" y1="11893" x2="46182" y2="11893"/>
                        <a14:backgroundMark x1="40182" y1="15534" x2="14545" y2="42718"/>
                        <a14:backgroundMark x1="71636" y1="44903" x2="70000" y2="84709"/>
                        <a14:backgroundMark x1="32727" y1="63592" x2="22000" y2="81553"/>
                        <a14:backgroundMark x1="58909" y1="18204" x2="58909" y2="18204"/>
                        <a14:backgroundMark x1="49273" y1="94175" x2="49273" y2="94175"/>
                        <a14:backgroundMark x1="49636" y1="84709" x2="49636" y2="84709"/>
                        <a14:backgroundMark x1="49636" y1="83738" x2="49636" y2="83738"/>
                        <a14:backgroundMark x1="70545" y1="97087" x2="72364" y2="98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93" y="1526528"/>
            <a:ext cx="7117253" cy="53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7530091" y="1520825"/>
            <a:ext cx="3777241" cy="1273323"/>
            <a:chOff x="7434841" y="1457058"/>
            <a:chExt cx="3777241" cy="1273323"/>
          </a:xfrm>
        </p:grpSpPr>
        <p:cxnSp>
          <p:nvCxnSpPr>
            <p:cNvPr id="3" name="직선 연결선 2"/>
            <p:cNvCxnSpPr>
              <a:endCxn id="7" idx="1"/>
            </p:cNvCxnSpPr>
            <p:nvPr/>
          </p:nvCxnSpPr>
          <p:spPr>
            <a:xfrm>
              <a:off x="7434841" y="2093720"/>
              <a:ext cx="15638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8998721" y="1457058"/>
              <a:ext cx="2213361" cy="1273323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무기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날카로운 징이 달린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너클의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형태</a:t>
              </a:r>
            </a:p>
          </p:txBody>
        </p:sp>
      </p:grpSp>
      <p:cxnSp>
        <p:nvCxnSpPr>
          <p:cNvPr id="11" name="직선 연결선 10"/>
          <p:cNvCxnSpPr>
            <a:stCxn id="12" idx="3"/>
          </p:cNvCxnSpPr>
          <p:nvPr/>
        </p:nvCxnSpPr>
        <p:spPr>
          <a:xfrm>
            <a:off x="3238500" y="3143250"/>
            <a:ext cx="15049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57200" y="2424112"/>
            <a:ext cx="2781300" cy="143827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과도하게 느껴질 만큼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큰 근육이 포인트</a:t>
            </a:r>
          </a:p>
        </p:txBody>
      </p:sp>
      <p:cxnSp>
        <p:nvCxnSpPr>
          <p:cNvPr id="15" name="직선 연결선 14"/>
          <p:cNvCxnSpPr>
            <a:endCxn id="16" idx="1"/>
          </p:cNvCxnSpPr>
          <p:nvPr/>
        </p:nvCxnSpPr>
        <p:spPr>
          <a:xfrm flipV="1">
            <a:off x="7023100" y="5481712"/>
            <a:ext cx="2070871" cy="46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093971" y="4845050"/>
            <a:ext cx="2213361" cy="127332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몸에 딱 떨어지는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군복 하의와 전투화</a:t>
            </a:r>
          </a:p>
        </p:txBody>
      </p:sp>
      <p:pic>
        <p:nvPicPr>
          <p:cNvPr id="3074" name="Picture 2" descr="G마켓 - 사막색/전투복/상하의 BDU세트/태양의 후예/군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66023" y="3370796"/>
            <a:ext cx="1469254" cy="146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ttachment/너클/2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009" y="94861"/>
            <a:ext cx="1894618" cy="142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588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0" y="1529080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태어나자마자 버려져 전쟁터에서 자란 그는 전장이 집이었고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동료들이 가족이었다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상황에 그는 정신적으로도 육체적으로도 지쳐 버렸다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아니 피할 수 없었다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폭격이 가해졌고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폭격 속에서 동료들을 만나길 빌었지만</a:t>
            </a:r>
            <a:endParaRPr lang="en-US" altLang="ko-KR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폭격이 끝났을 때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전혀 다른 세계에 떨어져 있었다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스토리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4287520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마빈에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구해졌다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마빈은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몇 번이나 그의 이름을 물어보았지만 그는 괴로운 표정을 지으며 나는 그저 죄인이라 말할 뿐이었다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한동안 </a:t>
            </a: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마빈과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함께 행동하며 </a:t>
            </a: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마빈이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소중한 것을 부수지 않기 위해 노력하는 것을 계속 지켜 보았다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그러면서 그는 깨달았다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이상 동료들을 잃지 않기 위해서 더 노력하겠다고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그동안 나는 나태 해서 지키지 못했다고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다짐을 잊지 않기 위해 그는 이 세계에서 </a:t>
            </a: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슬로스라는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이름으로 살아가기로 결정한다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67327" y="5210849"/>
            <a:ext cx="369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좌절을 극복하는 이미지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63B5D8-758F-4F64-ABC2-F4E2864B8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55" t="22296" r="7736" b="21258"/>
          <a:stretch/>
        </p:blipFill>
        <p:spPr>
          <a:xfrm>
            <a:off x="938724" y="1533393"/>
            <a:ext cx="3595014" cy="221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54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보유 능력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6" y="1524016"/>
            <a:ext cx="5121084" cy="362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664897"/>
            <a:ext cx="3623094" cy="3246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</a:t>
            </a:r>
            <a:r>
              <a:rPr lang="ko-KR" altLang="en-US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스테이터스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4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수치는 기존 유니크 탱커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기준으로 하되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방어력의 비율은 하위 호환 캐릭터인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크레이그를 참고하여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버프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시너지와 컨셉을 살려 파티 버프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180826" y="1905935"/>
            <a:ext cx="1852301" cy="1514476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918888" y="1720197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80825" y="3630878"/>
            <a:ext cx="1852301" cy="76298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8888" y="342041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912</Words>
  <Application>Microsoft Office PowerPoint</Application>
  <PresentationFormat>와이드스크린</PresentationFormat>
  <Paragraphs>266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조 성훈</cp:lastModifiedBy>
  <cp:revision>176</cp:revision>
  <dcterms:created xsi:type="dcterms:W3CDTF">2021-03-29T02:11:06Z</dcterms:created>
  <dcterms:modified xsi:type="dcterms:W3CDTF">2021-04-01T17:33:47Z</dcterms:modified>
</cp:coreProperties>
</file>